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9"/>
  </p:notesMasterIdLst>
  <p:sldIdLst>
    <p:sldId id="257" r:id="rId7"/>
    <p:sldId id="334" r:id="rId8"/>
    <p:sldId id="259" r:id="rId9"/>
    <p:sldId id="302" r:id="rId10"/>
    <p:sldId id="329" r:id="rId11"/>
    <p:sldId id="332" r:id="rId12"/>
    <p:sldId id="313" r:id="rId13"/>
    <p:sldId id="357" r:id="rId14"/>
    <p:sldId id="305" r:id="rId15"/>
    <p:sldId id="316" r:id="rId16"/>
    <p:sldId id="353" r:id="rId17"/>
    <p:sldId id="351" r:id="rId18"/>
    <p:sldId id="354" r:id="rId19"/>
    <p:sldId id="317" r:id="rId20"/>
    <p:sldId id="318" r:id="rId21"/>
    <p:sldId id="331" r:id="rId22"/>
    <p:sldId id="319" r:id="rId23"/>
    <p:sldId id="327" r:id="rId24"/>
    <p:sldId id="320" r:id="rId25"/>
    <p:sldId id="321" r:id="rId26"/>
    <p:sldId id="322" r:id="rId27"/>
    <p:sldId id="355" r:id="rId28"/>
    <p:sldId id="306" r:id="rId29"/>
    <p:sldId id="266" r:id="rId30"/>
    <p:sldId id="290" r:id="rId31"/>
    <p:sldId id="264" r:id="rId32"/>
    <p:sldId id="307" r:id="rId33"/>
    <p:sldId id="347" r:id="rId34"/>
    <p:sldId id="348" r:id="rId35"/>
    <p:sldId id="345" r:id="rId36"/>
    <p:sldId id="30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BF1E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9" autoAdjust="0"/>
    <p:restoredTop sz="73639" autoAdjust="0"/>
  </p:normalViewPr>
  <p:slideViewPr>
    <p:cSldViewPr snapToGrid="0" showGuides="1">
      <p:cViewPr>
        <p:scale>
          <a:sx n="61" d="100"/>
          <a:sy n="61" d="100"/>
        </p:scale>
        <p:origin x="976" y="44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11/21/15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10</a:t>
            </a:fld>
            <a:endParaRPr lang="en-US"/>
          </a:p>
        </p:txBody>
      </p:sp>
    </p:spTree>
    <p:extLst>
      <p:ext uri="{BB962C8B-B14F-4D97-AF65-F5344CB8AC3E}">
        <p14:creationId xmlns:p14="http://schemas.microsoft.com/office/powerpoint/2010/main" val="160439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specific service I work on is called azure mobile engagement</a:t>
            </a:r>
            <a:r>
              <a:rPr lang="en-US" baseline="0" dirty="0" smtClean="0"/>
              <a:t> and I’d like to spend some time explaining what it is and how it can help us developer in creating better applications.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11</a:t>
            </a:fld>
            <a:endParaRPr lang="en-US"/>
          </a:p>
        </p:txBody>
      </p:sp>
    </p:spTree>
    <p:extLst>
      <p:ext uri="{BB962C8B-B14F-4D97-AF65-F5344CB8AC3E}">
        <p14:creationId xmlns:p14="http://schemas.microsoft.com/office/powerpoint/2010/main" val="1689823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used to be called </a:t>
            </a:r>
            <a:r>
              <a:rPr lang="en-US" dirty="0" err="1" smtClean="0"/>
              <a:t>Capptain</a:t>
            </a:r>
            <a:r>
              <a:rPr lang="en-US" dirty="0" smtClean="0"/>
              <a:t>. </a:t>
            </a:r>
            <a:r>
              <a:rPr lang="en-US" dirty="0" err="1" smtClean="0"/>
              <a:t>Capptain</a:t>
            </a:r>
            <a:r>
              <a:rPr lang="en-US" dirty="0" smtClean="0"/>
              <a:t> was a company Microsoft acquired in 2014 and has</a:t>
            </a:r>
            <a:r>
              <a:rPr lang="en-US" baseline="0" dirty="0" smtClean="0"/>
              <a:t> been integrating their product into azure since then.</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12</a:t>
            </a:fld>
            <a:endParaRPr lang="en-US"/>
          </a:p>
        </p:txBody>
      </p:sp>
    </p:spTree>
    <p:extLst>
      <p:ext uri="{BB962C8B-B14F-4D97-AF65-F5344CB8AC3E}">
        <p14:creationId xmlns:p14="http://schemas.microsoft.com/office/powerpoint/2010/main" val="686847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11/21/15 8:03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11/21/15 8:03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you’d like to get the slides for this presentation, you can get them from this</a:t>
            </a:r>
            <a:r>
              <a:rPr lang="en-US" baseline="0" dirty="0" smtClean="0"/>
              <a:t> address.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a:t>
            </a:fld>
            <a:endParaRPr lang="en-US"/>
          </a:p>
        </p:txBody>
      </p:sp>
    </p:spTree>
    <p:extLst>
      <p:ext uri="{BB962C8B-B14F-4D97-AF65-F5344CB8AC3E}">
        <p14:creationId xmlns:p14="http://schemas.microsoft.com/office/powerpoint/2010/main" val="159934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11/21/15 8:03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21</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23</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27</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30</a:t>
            </a:fld>
            <a:endParaRPr lang="en-US"/>
          </a:p>
        </p:txBody>
      </p:sp>
    </p:spTree>
    <p:extLst>
      <p:ext uri="{BB962C8B-B14F-4D97-AF65-F5344CB8AC3E}">
        <p14:creationId xmlns:p14="http://schemas.microsoft.com/office/powerpoint/2010/main" val="949353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a:t>
            </a:r>
            <a:r>
              <a:rPr lang="en-US" baseline="0" dirty="0" smtClean="0"/>
              <a:t> as developers, we hope will create happy users, instead of angry ones who will quickly stop using our apps and change to something else.</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step back and start by understanding how a typical application is built. Let’s take the example of a mobile application.</a:t>
            </a:r>
            <a:r>
              <a:rPr lang="en-US" baseline="0" dirty="0" smtClean="0"/>
              <a:t> </a:t>
            </a:r>
            <a:r>
              <a:rPr lang="en-US" dirty="0" smtClean="0"/>
              <a:t>It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11/21/15 8:02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specific service I work on is called azure mobile engagement</a:t>
            </a:r>
            <a:r>
              <a:rPr lang="en-US" baseline="0" dirty="0" smtClean="0"/>
              <a:t> and I’d like to spend some time explaining what it is and how it can help us developer in creating better applications.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6436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9</a:t>
            </a:fld>
            <a:endParaRPr lang="en-US"/>
          </a:p>
        </p:txBody>
      </p:sp>
    </p:spTree>
    <p:extLst>
      <p:ext uri="{BB962C8B-B14F-4D97-AF65-F5344CB8AC3E}">
        <p14:creationId xmlns:p14="http://schemas.microsoft.com/office/powerpoint/2010/main" val="53306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11/21/15</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740633"/>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theme" Target="../theme/theme3.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9" Type="http://schemas.openxmlformats.org/officeDocument/2006/relationships/slideLayout" Target="../slideLayouts/slideLayout82.xml"/><Relationship Id="rId10"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11/21/15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 id="2147483755" r:id="rId60"/>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21/11/15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xml"/><Relationship Id="rId3" Type="http://schemas.openxmlformats.org/officeDocument/2006/relationships/image" Target="../media/image9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image" Target="../media/image96.tiff"/></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97.emf"/></Relationships>
</file>

<file path=ppt/slides/_rels/slide16.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tiff"/><Relationship Id="rId5" Type="http://schemas.openxmlformats.org/officeDocument/2006/relationships/image" Target="../media/image99.tiff"/><Relationship Id="rId1" Type="http://schemas.openxmlformats.org/officeDocument/2006/relationships/slideLayout" Target="../slideLayouts/slideLayout7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 Id="rId3" Type="http://schemas.openxmlformats.org/officeDocument/2006/relationships/image" Target="../media/image97.emf"/></Relationships>
</file>

<file path=ppt/slides/_rels/slide18.x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100.tiff"/><Relationship Id="rId5" Type="http://schemas.openxmlformats.org/officeDocument/2006/relationships/image" Target="../media/image101.tiff"/><Relationship Id="rId6" Type="http://schemas.openxmlformats.org/officeDocument/2006/relationships/image" Target="../media/image102.tiff"/><Relationship Id="rId1" Type="http://schemas.openxmlformats.org/officeDocument/2006/relationships/slideLayout" Target="../slideLayouts/slideLayout79.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9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 Id="rId3" Type="http://schemas.openxmlformats.org/officeDocument/2006/relationships/image" Target="../media/image97.emf"/></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04.tiff"/><Relationship Id="rId4" Type="http://schemas.openxmlformats.org/officeDocument/2006/relationships/image" Target="../media/image105.tiff"/><Relationship Id="rId5" Type="http://schemas.openxmlformats.org/officeDocument/2006/relationships/image" Target="../media/image106.tiff"/><Relationship Id="rId6" Type="http://schemas.openxmlformats.org/officeDocument/2006/relationships/image" Target="../media/image107.tiff"/><Relationship Id="rId7" Type="http://schemas.openxmlformats.org/officeDocument/2006/relationships/image" Target="../media/image108.tiff"/><Relationship Id="rId8" Type="http://schemas.openxmlformats.org/officeDocument/2006/relationships/image" Target="../media/image109.tiff"/><Relationship Id="rId9" Type="http://schemas.openxmlformats.org/officeDocument/2006/relationships/image" Target="../media/image110.tiff"/><Relationship Id="rId10" Type="http://schemas.openxmlformats.org/officeDocument/2006/relationships/image" Target="../media/image111.tiff"/><Relationship Id="rId11" Type="http://schemas.openxmlformats.org/officeDocument/2006/relationships/image" Target="../media/image112.tiff"/><Relationship Id="rId1" Type="http://schemas.openxmlformats.org/officeDocument/2006/relationships/slideLayout" Target="../slideLayouts/slideLayout79.xml"/><Relationship Id="rId2" Type="http://schemas.openxmlformats.org/officeDocument/2006/relationships/image" Target="../media/image10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13.tiff"/></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 Id="rId3"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1.tiff"/><Relationship Id="rId4" Type="http://schemas.openxmlformats.org/officeDocument/2006/relationships/image" Target="../media/image92.tiff"/><Relationship Id="rId1" Type="http://schemas.openxmlformats.org/officeDocument/2006/relationships/slideLayout" Target="../slideLayouts/slideLayout7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3490" y="3047425"/>
            <a:ext cx="10515600" cy="886622"/>
          </a:xfrm>
        </p:spPr>
        <p:txBody>
          <a:bodyPr>
            <a:normAutofit/>
          </a:bodyPr>
          <a:lstStyle/>
          <a:p>
            <a:r>
              <a:rPr lang="en-US" spc="-100" dirty="0" smtClean="0">
                <a:solidFill>
                  <a:srgbClr val="00B0F0"/>
                </a:solidFill>
                <a:latin typeface="Segoe UI Light" panose="020B0502040204020203" pitchFamily="34" charset="0"/>
              </a:rPr>
              <a:t>Azure </a:t>
            </a:r>
            <a:r>
              <a:rPr lang="en-US" spc="-100" dirty="0">
                <a:solidFill>
                  <a:srgbClr val="00B0F0"/>
                </a:solidFill>
                <a:latin typeface="Segoe UI Light" panose="020B0502040204020203" pitchFamily="34" charset="0"/>
              </a:rPr>
              <a:t>Mobile </a:t>
            </a:r>
            <a:r>
              <a:rPr lang="en-US" spc="-100" dirty="0" smtClean="0">
                <a:solidFill>
                  <a:srgbClr val="00B0F0"/>
                </a:solidFill>
                <a:latin typeface="Segoe UI Light" panose="020B0502040204020203" pitchFamily="34" charset="0"/>
              </a:rPr>
              <a:t>Engagement </a:t>
            </a:r>
            <a:endParaRPr lang="en-US" spc="-100" dirty="0">
              <a:solidFill>
                <a:srgbClr val="00B0F0"/>
              </a:solidFill>
              <a:latin typeface="Segoe UI Light" panose="020B0502040204020203" pitchFamily="34" charset="0"/>
            </a:endParaRPr>
          </a:p>
        </p:txBody>
      </p:sp>
      <p:sp>
        <p:nvSpPr>
          <p:cNvPr id="5"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7" name="Group 6"/>
          <p:cNvGrpSpPr/>
          <p:nvPr/>
        </p:nvGrpSpPr>
        <p:grpSpPr>
          <a:xfrm>
            <a:off x="10969348" y="4715890"/>
            <a:ext cx="720596" cy="1473851"/>
            <a:chOff x="3219451" y="4678431"/>
            <a:chExt cx="560388" cy="1146175"/>
          </a:xfrm>
        </p:grpSpPr>
        <p:sp>
          <p:nvSpPr>
            <p:cNvPr id="8"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8"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9"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1"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2"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3"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4"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5"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6"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7"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8"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9"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0"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1"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2"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3"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4"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37" name="Group 36"/>
          <p:cNvGrpSpPr/>
          <p:nvPr/>
        </p:nvGrpSpPr>
        <p:grpSpPr>
          <a:xfrm>
            <a:off x="10542287" y="5231257"/>
            <a:ext cx="661099" cy="869919"/>
            <a:chOff x="5246800" y="4973906"/>
            <a:chExt cx="1060450" cy="1395413"/>
          </a:xfrm>
        </p:grpSpPr>
        <p:sp>
          <p:nvSpPr>
            <p:cNvPr id="3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42688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6767" y="1837341"/>
            <a:ext cx="6159500" cy="2006600"/>
          </a:xfrm>
          <a:prstGeom prst="rect">
            <a:avLst/>
          </a:prstGeom>
        </p:spPr>
      </p:pic>
      <p:sp>
        <p:nvSpPr>
          <p:cNvPr id="4"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6" name="Group 5"/>
          <p:cNvGrpSpPr/>
          <p:nvPr/>
        </p:nvGrpSpPr>
        <p:grpSpPr>
          <a:xfrm>
            <a:off x="4299071" y="5235104"/>
            <a:ext cx="661099" cy="869919"/>
            <a:chOff x="5246800" y="4973906"/>
            <a:chExt cx="1060450" cy="1395413"/>
          </a:xfrm>
        </p:grpSpPr>
        <p:sp>
          <p:nvSpPr>
            <p:cNvPr id="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5" name="Group 14"/>
          <p:cNvGrpSpPr/>
          <p:nvPr/>
        </p:nvGrpSpPr>
        <p:grpSpPr>
          <a:xfrm>
            <a:off x="392432" y="5092637"/>
            <a:ext cx="720596" cy="1473851"/>
            <a:chOff x="3219451" y="4678431"/>
            <a:chExt cx="560388" cy="1146175"/>
          </a:xfrm>
        </p:grpSpPr>
        <p:sp>
          <p:nvSpPr>
            <p:cNvPr id="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882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 name="Group 4"/>
          <p:cNvGrpSpPr/>
          <p:nvPr/>
        </p:nvGrpSpPr>
        <p:grpSpPr>
          <a:xfrm>
            <a:off x="4299071" y="5235104"/>
            <a:ext cx="661099" cy="869919"/>
            <a:chOff x="5246800" y="4973906"/>
            <a:chExt cx="1060450" cy="1395413"/>
          </a:xfrm>
        </p:grpSpPr>
        <p:sp>
          <p:nvSpPr>
            <p:cNvPr id="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4" name="Group 13"/>
          <p:cNvGrpSpPr/>
          <p:nvPr/>
        </p:nvGrpSpPr>
        <p:grpSpPr>
          <a:xfrm>
            <a:off x="392432" y="5092637"/>
            <a:ext cx="720596" cy="1473851"/>
            <a:chOff x="3219451" y="4678431"/>
            <a:chExt cx="560388" cy="1146175"/>
          </a:xfrm>
        </p:grpSpPr>
        <p:sp>
          <p:nvSpPr>
            <p:cNvPr id="1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44" name="Picture 43"/>
          <p:cNvPicPr>
            <a:picLocks noChangeAspect="1"/>
          </p:cNvPicPr>
          <p:nvPr/>
        </p:nvPicPr>
        <p:blipFill>
          <a:blip r:embed="rId2"/>
          <a:stretch>
            <a:fillRect/>
          </a:stretch>
        </p:blipFill>
        <p:spPr>
          <a:xfrm>
            <a:off x="3317358" y="1147836"/>
            <a:ext cx="5329084" cy="3551835"/>
          </a:xfrm>
          <a:prstGeom prst="rect">
            <a:avLst/>
          </a:prstGeom>
        </p:spPr>
      </p:pic>
    </p:spTree>
    <p:extLst>
      <p:ext uri="{BB962C8B-B14F-4D97-AF65-F5344CB8AC3E}">
        <p14:creationId xmlns:p14="http://schemas.microsoft.com/office/powerpoint/2010/main" val="519389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2025" y="3206080"/>
            <a:ext cx="11026588" cy="666674"/>
          </a:xfrm>
        </p:spPr>
        <p:txBody>
          <a:bodyPr/>
          <a:lstStyle/>
          <a:p>
            <a:r>
              <a:rPr lang="en-US" dirty="0"/>
              <a:t>https://</a:t>
            </a:r>
            <a:r>
              <a:rPr lang="en-US" dirty="0" err="1" smtClean="0"/>
              <a:t>github.com</a:t>
            </a:r>
            <a:r>
              <a:rPr lang="en-US" dirty="0" smtClean="0"/>
              <a:t>/</a:t>
            </a:r>
            <a:r>
              <a:rPr lang="en-US" dirty="0" err="1" smtClean="0"/>
              <a:t>andrerod</a:t>
            </a:r>
            <a:r>
              <a:rPr lang="en-US" dirty="0" smtClean="0"/>
              <a:t>/</a:t>
            </a:r>
            <a:r>
              <a:rPr lang="en-US" dirty="0" err="1" smtClean="0"/>
              <a:t>swerc</a:t>
            </a:r>
            <a:r>
              <a:rPr lang="en-US" dirty="0" smtClean="0"/>
              <a:t>/</a:t>
            </a:r>
            <a:r>
              <a:rPr lang="en-US" dirty="0" err="1" smtClean="0"/>
              <a:t>presentation.pptx</a:t>
            </a:r>
            <a:endParaRPr lang="en-US" dirty="0"/>
          </a:p>
        </p:txBody>
      </p:sp>
    </p:spTree>
    <p:extLst>
      <p:ext uri="{BB962C8B-B14F-4D97-AF65-F5344CB8AC3E}">
        <p14:creationId xmlns:p14="http://schemas.microsoft.com/office/powerpoint/2010/main" val="1687704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48036" y="365208"/>
            <a:ext cx="10515600" cy="1325563"/>
          </a:xfrm>
        </p:spPr>
        <p:txBody>
          <a:bodyPr>
            <a:normAutofit/>
          </a:bodyPr>
          <a:lstStyle/>
          <a:p>
            <a:r>
              <a:rPr lang="en-US" spc="-100" dirty="0" smtClean="0">
                <a:solidFill>
                  <a:srgbClr val="00B0F0"/>
                </a:solidFill>
                <a:latin typeface="Segoe UI Light" panose="020B0502040204020203" pitchFamily="34" charset="0"/>
              </a:rPr>
              <a:t>Technologies we use</a:t>
            </a:r>
            <a:endParaRPr lang="en-US" spc="-100" dirty="0">
              <a:solidFill>
                <a:srgbClr val="00B0F0"/>
              </a:solidFill>
              <a:latin typeface="Segoe UI Light" panose="020B0502040204020203" pitchFamily="34" charset="0"/>
            </a:endParaRPr>
          </a:p>
        </p:txBody>
      </p:sp>
      <p:pic>
        <p:nvPicPr>
          <p:cNvPr id="4" name="Picture 3"/>
          <p:cNvPicPr>
            <a:picLocks noChangeAspect="1"/>
          </p:cNvPicPr>
          <p:nvPr/>
        </p:nvPicPr>
        <p:blipFill>
          <a:blip r:embed="rId2"/>
          <a:stretch>
            <a:fillRect/>
          </a:stretch>
        </p:blipFill>
        <p:spPr>
          <a:xfrm>
            <a:off x="402265" y="1690771"/>
            <a:ext cx="2640095" cy="1584057"/>
          </a:xfrm>
          <a:prstGeom prst="rect">
            <a:avLst/>
          </a:prstGeom>
        </p:spPr>
      </p:pic>
      <p:pic>
        <p:nvPicPr>
          <p:cNvPr id="5" name="Picture 4"/>
          <p:cNvPicPr>
            <a:picLocks noChangeAspect="1"/>
          </p:cNvPicPr>
          <p:nvPr/>
        </p:nvPicPr>
        <p:blipFill>
          <a:blip r:embed="rId3"/>
          <a:stretch>
            <a:fillRect/>
          </a:stretch>
        </p:blipFill>
        <p:spPr>
          <a:xfrm>
            <a:off x="8761226" y="5441211"/>
            <a:ext cx="2842733" cy="1091286"/>
          </a:xfrm>
          <a:prstGeom prst="rect">
            <a:avLst/>
          </a:prstGeom>
        </p:spPr>
      </p:pic>
      <p:pic>
        <p:nvPicPr>
          <p:cNvPr id="6" name="Picture 5"/>
          <p:cNvPicPr>
            <a:picLocks noChangeAspect="1"/>
          </p:cNvPicPr>
          <p:nvPr/>
        </p:nvPicPr>
        <p:blipFill>
          <a:blip r:embed="rId4"/>
          <a:stretch>
            <a:fillRect/>
          </a:stretch>
        </p:blipFill>
        <p:spPr>
          <a:xfrm>
            <a:off x="657501" y="4436997"/>
            <a:ext cx="2822705" cy="2095500"/>
          </a:xfrm>
          <a:prstGeom prst="rect">
            <a:avLst/>
          </a:prstGeom>
        </p:spPr>
      </p:pic>
      <p:pic>
        <p:nvPicPr>
          <p:cNvPr id="7" name="Picture 6"/>
          <p:cNvPicPr>
            <a:picLocks noChangeAspect="1"/>
          </p:cNvPicPr>
          <p:nvPr/>
        </p:nvPicPr>
        <p:blipFill>
          <a:blip r:embed="rId5"/>
          <a:stretch>
            <a:fillRect/>
          </a:stretch>
        </p:blipFill>
        <p:spPr>
          <a:xfrm>
            <a:off x="4033065" y="1985972"/>
            <a:ext cx="3891812" cy="993654"/>
          </a:xfrm>
          <a:prstGeom prst="rect">
            <a:avLst/>
          </a:prstGeom>
        </p:spPr>
      </p:pic>
      <p:pic>
        <p:nvPicPr>
          <p:cNvPr id="8" name="Picture 7"/>
          <p:cNvPicPr>
            <a:picLocks noChangeAspect="1"/>
          </p:cNvPicPr>
          <p:nvPr/>
        </p:nvPicPr>
        <p:blipFill>
          <a:blip r:embed="rId6"/>
          <a:stretch>
            <a:fillRect/>
          </a:stretch>
        </p:blipFill>
        <p:spPr>
          <a:xfrm>
            <a:off x="848036" y="3510805"/>
            <a:ext cx="2441636" cy="690215"/>
          </a:xfrm>
          <a:prstGeom prst="rect">
            <a:avLst/>
          </a:prstGeom>
        </p:spPr>
      </p:pic>
      <p:pic>
        <p:nvPicPr>
          <p:cNvPr id="9" name="Picture 8"/>
          <p:cNvPicPr>
            <a:picLocks noChangeAspect="1"/>
          </p:cNvPicPr>
          <p:nvPr/>
        </p:nvPicPr>
        <p:blipFill>
          <a:blip r:embed="rId7"/>
          <a:stretch>
            <a:fillRect/>
          </a:stretch>
        </p:blipFill>
        <p:spPr>
          <a:xfrm>
            <a:off x="8152603" y="1372777"/>
            <a:ext cx="3211033" cy="1976990"/>
          </a:xfrm>
          <a:prstGeom prst="rect">
            <a:avLst/>
          </a:prstGeom>
        </p:spPr>
      </p:pic>
      <p:pic>
        <p:nvPicPr>
          <p:cNvPr id="10" name="Picture 9"/>
          <p:cNvPicPr>
            <a:picLocks noChangeAspect="1"/>
          </p:cNvPicPr>
          <p:nvPr/>
        </p:nvPicPr>
        <p:blipFill>
          <a:blip r:embed="rId8"/>
          <a:stretch>
            <a:fillRect/>
          </a:stretch>
        </p:blipFill>
        <p:spPr>
          <a:xfrm>
            <a:off x="3289672" y="5022865"/>
            <a:ext cx="2689299" cy="1331336"/>
          </a:xfrm>
          <a:prstGeom prst="rect">
            <a:avLst/>
          </a:prstGeom>
        </p:spPr>
      </p:pic>
      <p:pic>
        <p:nvPicPr>
          <p:cNvPr id="11" name="Picture 10"/>
          <p:cNvPicPr>
            <a:picLocks noChangeAspect="1"/>
          </p:cNvPicPr>
          <p:nvPr/>
        </p:nvPicPr>
        <p:blipFill>
          <a:blip r:embed="rId9"/>
          <a:stretch>
            <a:fillRect/>
          </a:stretch>
        </p:blipFill>
        <p:spPr>
          <a:xfrm>
            <a:off x="9250325" y="3646682"/>
            <a:ext cx="1421307" cy="1421307"/>
          </a:xfrm>
          <a:prstGeom prst="rect">
            <a:avLst/>
          </a:prstGeom>
        </p:spPr>
      </p:pic>
      <p:pic>
        <p:nvPicPr>
          <p:cNvPr id="12" name="Picture 11"/>
          <p:cNvPicPr>
            <a:picLocks noChangeAspect="1"/>
          </p:cNvPicPr>
          <p:nvPr/>
        </p:nvPicPr>
        <p:blipFill>
          <a:blip r:embed="rId10"/>
          <a:stretch>
            <a:fillRect/>
          </a:stretch>
        </p:blipFill>
        <p:spPr>
          <a:xfrm>
            <a:off x="6155685" y="5441211"/>
            <a:ext cx="2428827" cy="781130"/>
          </a:xfrm>
          <a:prstGeom prst="rect">
            <a:avLst/>
          </a:prstGeom>
        </p:spPr>
      </p:pic>
      <p:pic>
        <p:nvPicPr>
          <p:cNvPr id="13" name="Picture 12"/>
          <p:cNvPicPr>
            <a:picLocks noChangeAspect="1"/>
          </p:cNvPicPr>
          <p:nvPr/>
        </p:nvPicPr>
        <p:blipFill>
          <a:blip r:embed="rId11"/>
          <a:stretch>
            <a:fillRect/>
          </a:stretch>
        </p:blipFill>
        <p:spPr>
          <a:xfrm>
            <a:off x="3980730" y="2979626"/>
            <a:ext cx="3944147" cy="2253798"/>
          </a:xfrm>
          <a:prstGeom prst="rect">
            <a:avLst/>
          </a:prstGeom>
        </p:spPr>
      </p:pic>
    </p:spTree>
    <p:extLst>
      <p:ext uri="{BB962C8B-B14F-4D97-AF65-F5344CB8AC3E}">
        <p14:creationId xmlns:p14="http://schemas.microsoft.com/office/powerpoint/2010/main" val="1368384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75011" y="1708932"/>
            <a:ext cx="5766635" cy="3236335"/>
          </a:xfrm>
          <a:prstGeom prst="rect">
            <a:avLst/>
          </a:prstGeom>
        </p:spPr>
      </p:pic>
      <p:pic>
        <p:nvPicPr>
          <p:cNvPr id="5" name="Picture 4"/>
          <p:cNvPicPr>
            <a:picLocks noChangeAspect="1"/>
          </p:cNvPicPr>
          <p:nvPr/>
        </p:nvPicPr>
        <p:blipFill>
          <a:blip r:embed="rId4"/>
          <a:stretch>
            <a:fillRect/>
          </a:stretch>
        </p:blipFill>
        <p:spPr>
          <a:xfrm>
            <a:off x="2239129" y="2094632"/>
            <a:ext cx="6226701" cy="3476905"/>
          </a:xfrm>
          <a:prstGeom prst="rect">
            <a:avLst/>
          </a:prstGeom>
        </p:spPr>
      </p:pic>
      <p:pic>
        <p:nvPicPr>
          <p:cNvPr id="6" name="Picture 5"/>
          <p:cNvPicPr>
            <a:picLocks noChangeAspect="1"/>
          </p:cNvPicPr>
          <p:nvPr/>
        </p:nvPicPr>
        <p:blipFill>
          <a:blip r:embed="rId5"/>
          <a:stretch>
            <a:fillRect/>
          </a:stretch>
        </p:blipFill>
        <p:spPr>
          <a:xfrm>
            <a:off x="2871717" y="2514400"/>
            <a:ext cx="6951372" cy="3904330"/>
          </a:xfrm>
          <a:prstGeom prst="rect">
            <a:avLst/>
          </a:prstGeom>
        </p:spPr>
      </p:pic>
      <p:sp>
        <p:nvSpPr>
          <p:cNvPr id="7"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Embracing open source</a:t>
            </a:r>
            <a:endParaRPr lang="en-US" dirty="0"/>
          </a:p>
        </p:txBody>
      </p:sp>
    </p:spTree>
    <p:extLst>
      <p:ext uri="{BB962C8B-B14F-4D97-AF65-F5344CB8AC3E}">
        <p14:creationId xmlns:p14="http://schemas.microsoft.com/office/powerpoint/2010/main" val="1489632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Taking contributions</a:t>
            </a:r>
            <a:endParaRPr lang="en-US" dirty="0"/>
          </a:p>
        </p:txBody>
      </p:sp>
      <p:pic>
        <p:nvPicPr>
          <p:cNvPr id="5" name="Picture 4"/>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131134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775011" y="228601"/>
            <a:ext cx="9896154" cy="747897"/>
          </a:xfrm>
          <a:prstGeom prst="rect">
            <a:avLst/>
          </a:prstGeom>
        </p:spPr>
        <p:txBody>
          <a:bodyPr>
            <a:normAutofit fontScale="97500"/>
          </a:bodyPr>
          <a:lst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Making contributions</a:t>
            </a:r>
            <a:endParaRPr lang="en-US" dirty="0"/>
          </a:p>
        </p:txBody>
      </p:sp>
      <p:pic>
        <p:nvPicPr>
          <p:cNvPr id="6" name="Picture 5"/>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1924845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3519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8"/>
          <p:cNvSpPr txBox="1">
            <a:spLocks/>
          </p:cNvSpPr>
          <p:nvPr/>
        </p:nvSpPr>
        <p:spPr>
          <a:xfrm>
            <a:off x="6888986" y="3570626"/>
            <a:ext cx="4307720" cy="1618062"/>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is-IS" sz="3600" dirty="0" smtClean="0"/>
              <a:t>… </a:t>
            </a:r>
            <a:r>
              <a:rPr lang="en-US" sz="3600" dirty="0"/>
              <a:t>a</a:t>
            </a:r>
            <a:r>
              <a:rPr lang="en-US" sz="3600" dirty="0" smtClean="0"/>
              <a:t>nd GOOD LUCK!</a:t>
            </a:r>
            <a:endParaRPr lang="en-US" sz="3600" dirty="0"/>
          </a:p>
        </p:txBody>
      </p:sp>
    </p:spTree>
    <p:extLst>
      <p:ext uri="{BB962C8B-B14F-4D97-AF65-F5344CB8AC3E}">
        <p14:creationId xmlns:p14="http://schemas.microsoft.com/office/powerpoint/2010/main" val="4239582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a14="http://schemas.microsoft.com/office/drawing/2010/main" xmlns="">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F1EF"/>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lang="en-US" dirty="0">
                <a:solidFill>
                  <a:srgbClr val="00AEEF">
                    <a:alpha val="99000"/>
                  </a:srgbClr>
                </a:solidFill>
                <a:ea typeface=""/>
              </a:rPr>
              <a:t>a</a:t>
            </a:r>
            <a:r>
              <a:rPr kumimoji="0" lang="en-US" sz="5400" b="0" i="0" u="none" strike="noStrike" kern="1200" cap="none" spc="-100" normalizeH="0" baseline="0" noProof="0" dirty="0" err="1" smtClean="0">
                <a:ln w="3175">
                  <a:noFill/>
                </a:ln>
                <a:solidFill>
                  <a:srgbClr val="00AEEF">
                    <a:alpha val="99000"/>
                  </a:srgbClr>
                </a:solidFill>
                <a:effectLst/>
                <a:uLnTx/>
                <a:uFillTx/>
                <a:latin typeface="Segoe UI Light" pitchFamily="34" charset="0"/>
                <a:ea typeface=""/>
                <a:cs typeface="Segoe UI" pitchFamily="34" charset="0"/>
              </a:rPr>
              <a:t>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734238" y="2309331"/>
            <a:ext cx="5377182" cy="2946696"/>
          </a:xfrm>
          <a:prstGeom prst="rect">
            <a:avLst/>
          </a:prstGeom>
        </p:spPr>
      </p:pic>
      <p:pic>
        <p:nvPicPr>
          <p:cNvPr id="47" name="Picture 46"/>
          <p:cNvPicPr>
            <a:picLocks noChangeAspect="1"/>
          </p:cNvPicPr>
          <p:nvPr/>
        </p:nvPicPr>
        <p:blipFill>
          <a:blip r:embed="rId4"/>
          <a:stretch>
            <a:fillRect/>
          </a:stretch>
        </p:blipFill>
        <p:spPr>
          <a:xfrm>
            <a:off x="6510669" y="2309331"/>
            <a:ext cx="5318790" cy="2662353"/>
          </a:xfrm>
          <a:prstGeom prst="rect">
            <a:avLst/>
          </a:prstGeom>
        </p:spPr>
      </p:pic>
      <p:sp>
        <p:nvSpPr>
          <p:cNvPr id="48" name="Title 1"/>
          <p:cNvSpPr txBox="1">
            <a:spLocks/>
          </p:cNvSpPr>
          <p:nvPr/>
        </p:nvSpPr>
        <p:spPr>
          <a:xfrm>
            <a:off x="671648" y="3810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Collecting </a:t>
            </a:r>
            <a:r>
              <a:rPr lang="en-US" dirty="0" smtClean="0">
                <a:solidFill>
                  <a:srgbClr val="00AEEF">
                    <a:alpha val="99000"/>
                  </a:srgbClr>
                </a:solidFill>
                <a:ea typeface=""/>
              </a:rPr>
              <a:t>a</a:t>
            </a:r>
            <a:r>
              <a:rPr kumimoji="0" lang="en-US" sz="5400" b="0" i="0" u="none" strike="noStrike" kern="1200" cap="none" spc="-100" normalizeH="0" baseline="0" noProof="0" dirty="0" err="1" smtClean="0">
                <a:ln w="3175">
                  <a:noFill/>
                </a:ln>
                <a:solidFill>
                  <a:srgbClr val="00AEEF">
                    <a:alpha val="99000"/>
                  </a:srgbClr>
                </a:solidFill>
                <a:effectLst/>
                <a:uLnTx/>
                <a:uFillTx/>
                <a:latin typeface="Segoe UI Light" pitchFamily="34" charset="0"/>
                <a:ea typeface=""/>
                <a:cs typeface="Segoe UI" pitchFamily="34" charset="0"/>
              </a:rPr>
              <a:t>pplication</a:t>
            </a:r>
            <a:r>
              <a:rPr kumimoji="0" lang="en-US" sz="5400" b="0" i="0" u="none" strike="noStrike" kern="1200" cap="none" spc="-100" normalizeH="0" baseline="0" noProof="0" dirty="0" smtClean="0">
                <a:ln w="3175">
                  <a:noFill/>
                </a:ln>
                <a:solidFill>
                  <a:srgbClr val="00AEEF">
                    <a:alpha val="99000"/>
                  </a:srgbClr>
                </a:solidFill>
                <a:effectLst/>
                <a:uLnTx/>
                <a:uFillTx/>
                <a:latin typeface="Segoe UI Light" pitchFamily="34" charset="0"/>
                <a:ea typeface=""/>
                <a:cs typeface="Segoe UI" pitchFamily="34" charset="0"/>
              </a:rPr>
              <a:t> information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910423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3926</TotalTime>
  <Words>2643</Words>
  <Application>Microsoft Macintosh PowerPoint</Application>
  <PresentationFormat>Widescreen</PresentationFormat>
  <Paragraphs>182</Paragraphs>
  <Slides>32</Slides>
  <Notes>25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Calibri</vt:lpstr>
      <vt:lpstr>Calibri Light</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PowerPoint Presentation</vt:lpstr>
      <vt:lpstr>Myriad of Services</vt:lpstr>
      <vt:lpstr>Azure Mobile Engagement </vt:lpstr>
      <vt:lpstr>PowerPoint Presentation</vt:lpstr>
      <vt:lpstr>PowerPoint Presentation</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Technologies we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61</cp:revision>
  <cp:lastPrinted>2015-11-19T09:18:35Z</cp:lastPrinted>
  <dcterms:created xsi:type="dcterms:W3CDTF">2015-07-25T00:02:15Z</dcterms:created>
  <dcterms:modified xsi:type="dcterms:W3CDTF">2015-11-21T08:33:00Z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